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32918400" cy="43891200"/>
  <p:notesSz cx="9236075" cy="14551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1945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3891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5836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778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97280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316736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536192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755648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8" autoAdjust="0"/>
  </p:normalViewPr>
  <p:slideViewPr>
    <p:cSldViewPr>
      <p:cViewPr>
        <p:scale>
          <a:sx n="60" d="100"/>
          <a:sy n="60" d="100"/>
        </p:scale>
        <p:origin x="2160" y="6072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727551"/>
          </a:xfrm>
          <a:prstGeom prst="rect">
            <a:avLst/>
          </a:prstGeom>
        </p:spPr>
        <p:txBody>
          <a:bodyPr vert="horz" lIns="135909" tIns="67954" rIns="135909" bIns="679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727551"/>
          </a:xfrm>
          <a:prstGeom prst="rect">
            <a:avLst/>
          </a:prstGeom>
        </p:spPr>
        <p:txBody>
          <a:bodyPr vert="horz" lIns="135909" tIns="67954" rIns="135909" bIns="679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latin typeface="+mn-lt"/>
              </a:defRPr>
            </a:lvl1pPr>
          </a:lstStyle>
          <a:p>
            <a:pPr>
              <a:defRPr/>
            </a:pPr>
            <a:fld id="{8FF5D5CF-AD02-4BF8-AC1D-5C3357A33B30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3338" y="1090613"/>
            <a:ext cx="4089400" cy="5456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5909" tIns="67954" rIns="135909" bIns="6795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9" y="6911738"/>
            <a:ext cx="7388859" cy="6547961"/>
          </a:xfrm>
          <a:prstGeom prst="rect">
            <a:avLst/>
          </a:prstGeom>
        </p:spPr>
        <p:txBody>
          <a:bodyPr vert="horz" lIns="135909" tIns="67954" rIns="135909" bIns="679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20949"/>
            <a:ext cx="4002299" cy="727551"/>
          </a:xfrm>
          <a:prstGeom prst="rect">
            <a:avLst/>
          </a:prstGeom>
        </p:spPr>
        <p:txBody>
          <a:bodyPr vert="horz" lIns="135909" tIns="67954" rIns="135909" bIns="679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13820949"/>
            <a:ext cx="4002299" cy="727551"/>
          </a:xfrm>
          <a:prstGeom prst="rect">
            <a:avLst/>
          </a:prstGeom>
        </p:spPr>
        <p:txBody>
          <a:bodyPr vert="horz" lIns="135909" tIns="67954" rIns="135909" bIns="679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latin typeface="+mn-lt"/>
              </a:defRPr>
            </a:lvl1pPr>
          </a:lstStyle>
          <a:p>
            <a:pPr>
              <a:defRPr/>
            </a:pPr>
            <a:fld id="{659A95C3-74D8-4529-AD1A-1FBB6212C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73338" y="1090613"/>
            <a:ext cx="4089400" cy="54562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6BEC60-AC99-44B4-9353-4062F00980E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30B2B-D11A-48AC-896D-12008758A3E7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D707B-C075-4540-912E-6151E51B1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118D5-98A3-4212-BA0A-F0471B17A3B0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9ED62-72AD-4A03-9751-CD9498ED0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757686"/>
            <a:ext cx="7406640" cy="37449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757686"/>
            <a:ext cx="21671280" cy="37449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2421A-F0AC-4269-BCCA-23BE3DE22028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1743-FD48-4AF9-9F81-1D6DBC49B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C9300-E09D-4687-87CB-C4F8BE3AF1AE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4BF32-1BE0-4C0C-B433-6435F60BE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4163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966"/>
            <a:ext cx="2798064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F0C66-B8D5-4442-A769-A537159B9604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156A2-AABE-433C-8A9C-6C7A79365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3"/>
            <a:ext cx="1453896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3"/>
            <a:ext cx="14538960" cy="2896616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10968-9207-4E17-A71F-61788A241B89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F18BD-8E0D-4EB1-95F0-D41754285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997D-FE08-46B9-91CD-F5F8E2383496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0C6AA-0C73-4DCA-9D96-14D17F368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7AAFC-4C0C-463F-9596-5DBAAB2477B7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997F1-6D14-4070-987E-B33E4B876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E14EC-7DF3-4212-88FB-27C4797CC935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AEBB-E054-4132-848D-6B818276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3"/>
            <a:ext cx="184023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3"/>
            <a:ext cx="10829927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0A42-5DB2-4581-956B-975BF9FEA529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8DE71-1BD0-476A-8ABC-6226CC958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71831-E0B5-4BA2-AA9E-20B4F44AC67B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49078-1235-479E-BE17-0C9791D3C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45920" y="1757683"/>
            <a:ext cx="2962656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45920" y="10241283"/>
            <a:ext cx="29626560" cy="2896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FC2BEC-94D0-43BA-B2AF-9A25DC54F85D}" type="datetimeFigureOut">
              <a:rPr lang="en-US"/>
              <a:pPr>
                <a:defRPr/>
              </a:pPr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24FDB6-4F4E-4631-8CC6-FC043EC45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5pPr>
      <a:lvl6pPr marL="2194560" algn="ctr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4389120" algn="ctr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6583680" algn="ctr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8778240" algn="ctr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5920" indent="-164592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34000">
              <a:srgbClr val="FEE7F2"/>
            </a:gs>
            <a:gs pos="81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roup 140"/>
          <p:cNvGrpSpPr/>
          <p:nvPr/>
        </p:nvGrpSpPr>
        <p:grpSpPr>
          <a:xfrm>
            <a:off x="1295400" y="3581400"/>
            <a:ext cx="30251400" cy="3810000"/>
            <a:chOff x="1295400" y="2057400"/>
            <a:chExt cx="30251400" cy="3810000"/>
          </a:xfrm>
        </p:grpSpPr>
        <p:sp>
          <p:nvSpPr>
            <p:cNvPr id="4" name="Rectangle 3"/>
            <p:cNvSpPr/>
            <p:nvPr/>
          </p:nvSpPr>
          <p:spPr>
            <a:xfrm>
              <a:off x="129540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Planning</a:t>
              </a:r>
              <a:endParaRPr lang="en-US" sz="4000" b="1" dirty="0"/>
            </a:p>
          </p:txBody>
        </p:sp>
        <p:sp>
          <p:nvSpPr>
            <p:cNvPr id="5" name="Flowchart: Decision 4"/>
            <p:cNvSpPr/>
            <p:nvPr/>
          </p:nvSpPr>
          <p:spPr>
            <a:xfrm>
              <a:off x="5471160" y="28194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59892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Concept Development</a:t>
              </a:r>
              <a:endParaRPr lang="en-US" sz="4000" b="1" dirty="0"/>
            </a:p>
          </p:txBody>
        </p:sp>
        <p:cxnSp>
          <p:nvCxnSpPr>
            <p:cNvPr id="8" name="Elbow Connector 7"/>
            <p:cNvCxnSpPr>
              <a:stCxn id="4" idx="3"/>
              <a:endCxn id="5" idx="1"/>
            </p:cNvCxnSpPr>
            <p:nvPr/>
          </p:nvCxnSpPr>
          <p:spPr>
            <a:xfrm>
              <a:off x="502920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>
              <a:stCxn id="5" idx="3"/>
              <a:endCxn id="6" idx="1"/>
            </p:cNvCxnSpPr>
            <p:nvPr/>
          </p:nvCxnSpPr>
          <p:spPr>
            <a:xfrm flipV="1">
              <a:off x="615696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1190244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System Level Design</a:t>
              </a:r>
              <a:endParaRPr lang="en-US" sz="4000" b="1" dirty="0"/>
            </a:p>
          </p:txBody>
        </p:sp>
        <p:sp>
          <p:nvSpPr>
            <p:cNvPr id="12" name="Flowchart: Decision 11"/>
            <p:cNvSpPr/>
            <p:nvPr/>
          </p:nvSpPr>
          <p:spPr>
            <a:xfrm>
              <a:off x="16078200" y="28194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20596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Detail Design</a:t>
              </a:r>
              <a:endParaRPr lang="en-US" sz="4000" b="1" dirty="0"/>
            </a:p>
          </p:txBody>
        </p:sp>
        <p:cxnSp>
          <p:nvCxnSpPr>
            <p:cNvPr id="14" name="Elbow Connector 13"/>
            <p:cNvCxnSpPr>
              <a:stCxn id="11" idx="3"/>
              <a:endCxn id="12" idx="1"/>
            </p:cNvCxnSpPr>
            <p:nvPr/>
          </p:nvCxnSpPr>
          <p:spPr>
            <a:xfrm>
              <a:off x="1563624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2" idx="3"/>
              <a:endCxn id="13" idx="1"/>
            </p:cNvCxnSpPr>
            <p:nvPr/>
          </p:nvCxnSpPr>
          <p:spPr>
            <a:xfrm flipV="1">
              <a:off x="1676400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250948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Testing and Refinement</a:t>
              </a:r>
              <a:endParaRPr lang="en-US" sz="4000" b="1" dirty="0"/>
            </a:p>
          </p:txBody>
        </p:sp>
        <p:sp>
          <p:nvSpPr>
            <p:cNvPr id="17" name="Flowchart: Decision 16"/>
            <p:cNvSpPr/>
            <p:nvPr/>
          </p:nvSpPr>
          <p:spPr>
            <a:xfrm>
              <a:off x="26685240" y="28194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813000" y="2057400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Production Ramp-Up</a:t>
              </a:r>
              <a:endParaRPr lang="en-US" sz="4000" b="1" dirty="0"/>
            </a:p>
          </p:txBody>
        </p:sp>
        <p:cxnSp>
          <p:nvCxnSpPr>
            <p:cNvPr id="19" name="Elbow Connector 18"/>
            <p:cNvCxnSpPr>
              <a:stCxn id="16" idx="3"/>
              <a:endCxn id="17" idx="1"/>
            </p:cNvCxnSpPr>
            <p:nvPr/>
          </p:nvCxnSpPr>
          <p:spPr>
            <a:xfrm>
              <a:off x="2624328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>
              <a:stCxn id="17" idx="3"/>
              <a:endCxn id="18" idx="1"/>
            </p:cNvCxnSpPr>
            <p:nvPr/>
          </p:nvCxnSpPr>
          <p:spPr>
            <a:xfrm flipV="1">
              <a:off x="2737104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Decision 22"/>
            <p:cNvSpPr/>
            <p:nvPr/>
          </p:nvSpPr>
          <p:spPr>
            <a:xfrm>
              <a:off x="10774680" y="28194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cxnSp>
          <p:nvCxnSpPr>
            <p:cNvPr id="24" name="Elbow Connector 23"/>
            <p:cNvCxnSpPr>
              <a:stCxn id="6" idx="3"/>
              <a:endCxn id="23" idx="1"/>
            </p:cNvCxnSpPr>
            <p:nvPr/>
          </p:nvCxnSpPr>
          <p:spPr>
            <a:xfrm>
              <a:off x="1033272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23" idx="3"/>
              <a:endCxn id="11" idx="1"/>
            </p:cNvCxnSpPr>
            <p:nvPr/>
          </p:nvCxnSpPr>
          <p:spPr>
            <a:xfrm flipV="1">
              <a:off x="1146048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lowchart: Decision 25"/>
            <p:cNvSpPr/>
            <p:nvPr/>
          </p:nvSpPr>
          <p:spPr>
            <a:xfrm>
              <a:off x="21381720" y="28194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cxnSp>
          <p:nvCxnSpPr>
            <p:cNvPr id="27" name="Elbow Connector 26"/>
            <p:cNvCxnSpPr>
              <a:stCxn id="13" idx="3"/>
              <a:endCxn id="26" idx="1"/>
            </p:cNvCxnSpPr>
            <p:nvPr/>
          </p:nvCxnSpPr>
          <p:spPr>
            <a:xfrm>
              <a:off x="2093976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7"/>
            <p:cNvCxnSpPr>
              <a:stCxn id="26" idx="3"/>
              <a:endCxn id="16" idx="1"/>
            </p:cNvCxnSpPr>
            <p:nvPr/>
          </p:nvCxnSpPr>
          <p:spPr>
            <a:xfrm flipV="1">
              <a:off x="22067520" y="2971800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4724400" y="4543961"/>
              <a:ext cx="220925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Mission</a:t>
              </a:r>
            </a:p>
            <a:p>
              <a:pPr algn="ctr"/>
              <a:r>
                <a:rPr lang="en-US" sz="4000" dirty="0" smtClean="0"/>
                <a:t>Approval</a:t>
              </a:r>
              <a:endParaRPr lang="en-US" sz="40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0039108" y="4543961"/>
              <a:ext cx="209544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Concept</a:t>
              </a:r>
            </a:p>
            <a:p>
              <a:pPr algn="ctr"/>
              <a:r>
                <a:rPr lang="en-US" sz="4000" dirty="0" smtClean="0"/>
                <a:t>Review</a:t>
              </a:r>
              <a:endParaRPr lang="en-US" sz="40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4893868" y="4543961"/>
              <a:ext cx="320632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System Spec</a:t>
              </a:r>
            </a:p>
            <a:p>
              <a:pPr algn="ctr"/>
              <a:r>
                <a:rPr lang="en-US" sz="4000" dirty="0" smtClean="0"/>
                <a:t>Review</a:t>
              </a:r>
              <a:endParaRPr lang="en-US" sz="40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9593135" y="4543961"/>
              <a:ext cx="349166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Critical Design</a:t>
              </a:r>
            </a:p>
            <a:p>
              <a:pPr algn="ctr"/>
              <a:r>
                <a:rPr lang="en-US" sz="4000" dirty="0" smtClean="0"/>
                <a:t>Review</a:t>
              </a:r>
              <a:endParaRPr lang="en-US" sz="40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5709140" y="4543961"/>
              <a:ext cx="263726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Production</a:t>
              </a:r>
            </a:p>
            <a:p>
              <a:pPr algn="ctr"/>
              <a:r>
                <a:rPr lang="en-US" sz="4000" dirty="0" smtClean="0"/>
                <a:t>Approval</a:t>
              </a:r>
              <a:endParaRPr lang="en-US" sz="4000" dirty="0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295400" y="9453831"/>
            <a:ext cx="30251400" cy="4871769"/>
            <a:chOff x="1295400" y="8768031"/>
            <a:chExt cx="30251400" cy="4871769"/>
          </a:xfrm>
        </p:grpSpPr>
        <p:sp>
          <p:nvSpPr>
            <p:cNvPr id="73" name="Rectangle 72"/>
            <p:cNvSpPr/>
            <p:nvPr/>
          </p:nvSpPr>
          <p:spPr>
            <a:xfrm>
              <a:off x="1295400" y="9611261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Planning</a:t>
              </a:r>
              <a:endParaRPr lang="en-US" sz="4000" b="1" dirty="0"/>
            </a:p>
          </p:txBody>
        </p:sp>
        <p:sp>
          <p:nvSpPr>
            <p:cNvPr id="74" name="Flowchart: Decision 73"/>
            <p:cNvSpPr/>
            <p:nvPr/>
          </p:nvSpPr>
          <p:spPr>
            <a:xfrm>
              <a:off x="5471160" y="10363200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598920" y="9611261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Concept Development</a:t>
              </a:r>
              <a:endParaRPr lang="en-US" sz="4000" b="1" dirty="0"/>
            </a:p>
          </p:txBody>
        </p:sp>
        <p:cxnSp>
          <p:nvCxnSpPr>
            <p:cNvPr id="76" name="Elbow Connector 75"/>
            <p:cNvCxnSpPr>
              <a:stCxn id="73" idx="3"/>
              <a:endCxn id="74" idx="1"/>
            </p:cNvCxnSpPr>
            <p:nvPr/>
          </p:nvCxnSpPr>
          <p:spPr>
            <a:xfrm>
              <a:off x="5029200" y="10525661"/>
              <a:ext cx="441960" cy="18043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74" idx="3"/>
              <a:endCxn id="75" idx="1"/>
            </p:cNvCxnSpPr>
            <p:nvPr/>
          </p:nvCxnSpPr>
          <p:spPr>
            <a:xfrm flipV="1">
              <a:off x="6156960" y="10525661"/>
              <a:ext cx="441960" cy="18043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77"/>
            <p:cNvSpPr/>
            <p:nvPr/>
          </p:nvSpPr>
          <p:spPr>
            <a:xfrm>
              <a:off x="11902440" y="9611261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System Level Design</a:t>
              </a:r>
              <a:endParaRPr lang="en-US" sz="4000" b="1" dirty="0"/>
            </a:p>
          </p:txBody>
        </p:sp>
        <p:sp>
          <p:nvSpPr>
            <p:cNvPr id="79" name="Flowchart: Decision 78"/>
            <p:cNvSpPr/>
            <p:nvPr/>
          </p:nvSpPr>
          <p:spPr>
            <a:xfrm>
              <a:off x="16078200" y="10373261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7205960" y="9606231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Design</a:t>
              </a:r>
              <a:endParaRPr lang="en-US" sz="4000" b="1" dirty="0"/>
            </a:p>
          </p:txBody>
        </p:sp>
        <p:cxnSp>
          <p:nvCxnSpPr>
            <p:cNvPr id="81" name="Elbow Connector 80"/>
            <p:cNvCxnSpPr>
              <a:stCxn id="78" idx="3"/>
              <a:endCxn id="79" idx="1"/>
            </p:cNvCxnSpPr>
            <p:nvPr/>
          </p:nvCxnSpPr>
          <p:spPr>
            <a:xfrm>
              <a:off x="15636240" y="10525661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lbow Connector 81"/>
            <p:cNvCxnSpPr>
              <a:stCxn id="79" idx="3"/>
              <a:endCxn id="80" idx="1"/>
            </p:cNvCxnSpPr>
            <p:nvPr/>
          </p:nvCxnSpPr>
          <p:spPr>
            <a:xfrm flipV="1">
              <a:off x="16764000" y="9944101"/>
              <a:ext cx="441960" cy="77206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22509480" y="9611261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Integrate &amp;</a:t>
              </a:r>
            </a:p>
            <a:p>
              <a:pPr algn="ctr"/>
              <a:r>
                <a:rPr lang="en-US" sz="4000" b="1" dirty="0" smtClean="0"/>
                <a:t>Test</a:t>
              </a:r>
              <a:endParaRPr lang="en-US" sz="4000" b="1" dirty="0"/>
            </a:p>
          </p:txBody>
        </p:sp>
        <p:sp>
          <p:nvSpPr>
            <p:cNvPr id="84" name="Flowchart: Decision 83"/>
            <p:cNvSpPr/>
            <p:nvPr/>
          </p:nvSpPr>
          <p:spPr>
            <a:xfrm>
              <a:off x="26685240" y="10373261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7813000" y="9611261"/>
              <a:ext cx="373380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Production Ramp-Up</a:t>
              </a:r>
              <a:endParaRPr lang="en-US" sz="4000" b="1" dirty="0"/>
            </a:p>
          </p:txBody>
        </p:sp>
        <p:cxnSp>
          <p:nvCxnSpPr>
            <p:cNvPr id="86" name="Elbow Connector 85"/>
            <p:cNvCxnSpPr>
              <a:stCxn id="83" idx="3"/>
              <a:endCxn id="84" idx="1"/>
            </p:cNvCxnSpPr>
            <p:nvPr/>
          </p:nvCxnSpPr>
          <p:spPr>
            <a:xfrm>
              <a:off x="26243280" y="10525661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/>
            <p:cNvCxnSpPr>
              <a:stCxn id="84" idx="3"/>
              <a:endCxn id="85" idx="1"/>
            </p:cNvCxnSpPr>
            <p:nvPr/>
          </p:nvCxnSpPr>
          <p:spPr>
            <a:xfrm flipV="1">
              <a:off x="27371040" y="10525661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Flowchart: Decision 87"/>
            <p:cNvSpPr/>
            <p:nvPr/>
          </p:nvSpPr>
          <p:spPr>
            <a:xfrm>
              <a:off x="10774680" y="10373261"/>
              <a:ext cx="685800" cy="6858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/>
            </a:p>
          </p:txBody>
        </p:sp>
        <p:cxnSp>
          <p:nvCxnSpPr>
            <p:cNvPr id="89" name="Elbow Connector 88"/>
            <p:cNvCxnSpPr>
              <a:stCxn id="75" idx="3"/>
              <a:endCxn id="88" idx="1"/>
            </p:cNvCxnSpPr>
            <p:nvPr/>
          </p:nvCxnSpPr>
          <p:spPr>
            <a:xfrm>
              <a:off x="10332720" y="10525661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>
              <a:stCxn id="88" idx="3"/>
              <a:endCxn id="78" idx="1"/>
            </p:cNvCxnSpPr>
            <p:nvPr/>
          </p:nvCxnSpPr>
          <p:spPr>
            <a:xfrm flipV="1">
              <a:off x="11460480" y="10525661"/>
              <a:ext cx="441960" cy="190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/>
            <p:cNvCxnSpPr>
              <a:stCxn id="101" idx="3"/>
              <a:endCxn id="83" idx="1"/>
            </p:cNvCxnSpPr>
            <p:nvPr/>
          </p:nvCxnSpPr>
          <p:spPr>
            <a:xfrm>
              <a:off x="21046440" y="9944101"/>
              <a:ext cx="1463040" cy="58156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4724400" y="12316361"/>
              <a:ext cx="220925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Mission</a:t>
              </a:r>
            </a:p>
            <a:p>
              <a:pPr algn="ctr"/>
              <a:r>
                <a:rPr lang="en-US" sz="4000" dirty="0" smtClean="0"/>
                <a:t>Approval</a:t>
              </a:r>
              <a:endParaRPr lang="en-US" sz="40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0039108" y="12316361"/>
              <a:ext cx="209544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Concept</a:t>
              </a:r>
            </a:p>
            <a:p>
              <a:pPr algn="ctr"/>
              <a:r>
                <a:rPr lang="en-US" sz="4000" dirty="0" smtClean="0"/>
                <a:t>Review</a:t>
              </a:r>
              <a:endParaRPr lang="en-US" sz="40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4893868" y="12316361"/>
              <a:ext cx="320632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System Spec</a:t>
              </a:r>
            </a:p>
            <a:p>
              <a:pPr algn="ctr"/>
              <a:r>
                <a:rPr lang="en-US" sz="4000" dirty="0" smtClean="0"/>
                <a:t>Review</a:t>
              </a:r>
              <a:endParaRPr lang="en-US" sz="40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709140" y="12316361"/>
              <a:ext cx="263726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dirty="0" smtClean="0"/>
                <a:t>Production</a:t>
              </a:r>
            </a:p>
            <a:p>
              <a:pPr algn="ctr"/>
              <a:r>
                <a:rPr lang="en-US" sz="4000" dirty="0" smtClean="0"/>
                <a:t>Approval</a:t>
              </a:r>
              <a:endParaRPr lang="en-US" sz="40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9202400" y="9606231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Test</a:t>
              </a:r>
              <a:endParaRPr lang="en-US" sz="4000" b="1" dirty="0"/>
            </a:p>
          </p:txBody>
        </p:sp>
        <p:cxnSp>
          <p:nvCxnSpPr>
            <p:cNvPr id="104" name="Elbow Connector 103"/>
            <p:cNvCxnSpPr/>
            <p:nvPr/>
          </p:nvCxnSpPr>
          <p:spPr>
            <a:xfrm>
              <a:off x="19050000" y="9943306"/>
              <a:ext cx="1524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Rectangle 105"/>
            <p:cNvSpPr/>
            <p:nvPr/>
          </p:nvSpPr>
          <p:spPr>
            <a:xfrm>
              <a:off x="17221200" y="8768031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Design</a:t>
              </a:r>
              <a:endParaRPr lang="en-US" sz="4000" b="1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9217640" y="8768031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Test</a:t>
              </a:r>
              <a:endParaRPr lang="en-US" sz="4000" b="1" dirty="0"/>
            </a:p>
          </p:txBody>
        </p:sp>
        <p:cxnSp>
          <p:nvCxnSpPr>
            <p:cNvPr id="108" name="Elbow Connector 107"/>
            <p:cNvCxnSpPr/>
            <p:nvPr/>
          </p:nvCxnSpPr>
          <p:spPr>
            <a:xfrm>
              <a:off x="19065240" y="9105106"/>
              <a:ext cx="1524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17221200" y="11353800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Design</a:t>
              </a:r>
              <a:endParaRPr lang="en-US" sz="4000" b="1" dirty="0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9217640" y="11353800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Test</a:t>
              </a:r>
              <a:endParaRPr lang="en-US" sz="4000" b="1" dirty="0"/>
            </a:p>
          </p:txBody>
        </p:sp>
        <p:cxnSp>
          <p:nvCxnSpPr>
            <p:cNvPr id="111" name="Elbow Connector 110"/>
            <p:cNvCxnSpPr/>
            <p:nvPr/>
          </p:nvCxnSpPr>
          <p:spPr>
            <a:xfrm>
              <a:off x="19065240" y="11690875"/>
              <a:ext cx="1524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/>
            <p:nvPr/>
          </p:nvSpPr>
          <p:spPr>
            <a:xfrm>
              <a:off x="17236440" y="10515600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Design</a:t>
              </a:r>
              <a:endParaRPr lang="en-US" sz="4000" b="1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9232880" y="10515600"/>
              <a:ext cx="1844040" cy="6757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/>
                <a:t>Test</a:t>
              </a:r>
              <a:endParaRPr lang="en-US" sz="4000" b="1" dirty="0"/>
            </a:p>
          </p:txBody>
        </p:sp>
        <p:cxnSp>
          <p:nvCxnSpPr>
            <p:cNvPr id="114" name="Elbow Connector 113"/>
            <p:cNvCxnSpPr/>
            <p:nvPr/>
          </p:nvCxnSpPr>
          <p:spPr>
            <a:xfrm>
              <a:off x="19080480" y="10852675"/>
              <a:ext cx="1524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Elbow Connector 121"/>
            <p:cNvCxnSpPr>
              <a:stCxn id="79" idx="3"/>
              <a:endCxn id="106" idx="1"/>
            </p:cNvCxnSpPr>
            <p:nvPr/>
          </p:nvCxnSpPr>
          <p:spPr>
            <a:xfrm flipV="1">
              <a:off x="16764000" y="9105901"/>
              <a:ext cx="457200" cy="1610260"/>
            </a:xfrm>
            <a:prstGeom prst="bentConnector3">
              <a:avLst>
                <a:gd name="adj1" fmla="val 1315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lbow Connector 124"/>
            <p:cNvCxnSpPr>
              <a:stCxn id="79" idx="3"/>
              <a:endCxn id="109" idx="1"/>
            </p:cNvCxnSpPr>
            <p:nvPr/>
          </p:nvCxnSpPr>
          <p:spPr>
            <a:xfrm>
              <a:off x="16764000" y="10716161"/>
              <a:ext cx="457200" cy="975509"/>
            </a:xfrm>
            <a:prstGeom prst="bentConnector3">
              <a:avLst>
                <a:gd name="adj1" fmla="val 1315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lbow Connector 129"/>
            <p:cNvCxnSpPr>
              <a:stCxn id="79" idx="3"/>
              <a:endCxn id="112" idx="1"/>
            </p:cNvCxnSpPr>
            <p:nvPr/>
          </p:nvCxnSpPr>
          <p:spPr>
            <a:xfrm>
              <a:off x="16764000" y="10716161"/>
              <a:ext cx="472440" cy="13730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Elbow Connector 132"/>
            <p:cNvCxnSpPr>
              <a:stCxn id="107" idx="3"/>
              <a:endCxn id="83" idx="1"/>
            </p:cNvCxnSpPr>
            <p:nvPr/>
          </p:nvCxnSpPr>
          <p:spPr>
            <a:xfrm>
              <a:off x="21061680" y="9105901"/>
              <a:ext cx="1447800" cy="1419760"/>
            </a:xfrm>
            <a:prstGeom prst="bentConnector3">
              <a:avLst>
                <a:gd name="adj1" fmla="val 78255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>
              <a:stCxn id="113" idx="3"/>
              <a:endCxn id="83" idx="1"/>
            </p:cNvCxnSpPr>
            <p:nvPr/>
          </p:nvCxnSpPr>
          <p:spPr>
            <a:xfrm flipV="1">
              <a:off x="21076920" y="10525661"/>
              <a:ext cx="1432560" cy="32780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Elbow Connector 137"/>
            <p:cNvCxnSpPr>
              <a:endCxn id="83" idx="1"/>
            </p:cNvCxnSpPr>
            <p:nvPr/>
          </p:nvCxnSpPr>
          <p:spPr>
            <a:xfrm flipV="1">
              <a:off x="21183600" y="10525661"/>
              <a:ext cx="1325880" cy="1209139"/>
            </a:xfrm>
            <a:prstGeom prst="bentConnector3">
              <a:avLst>
                <a:gd name="adj1" fmla="val 7540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TextBox 139"/>
          <p:cNvSpPr txBox="1"/>
          <p:nvPr/>
        </p:nvSpPr>
        <p:spPr>
          <a:xfrm>
            <a:off x="1143000" y="42900600"/>
            <a:ext cx="15851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Adapted from </a:t>
            </a:r>
            <a:r>
              <a:rPr lang="en-US" i="1" dirty="0" smtClean="0"/>
              <a:t>Product Design and Development </a:t>
            </a:r>
            <a:r>
              <a:rPr lang="en-US" dirty="0" smtClean="0"/>
              <a:t>by Karl Ulrich and Steven Eppinger (</a:t>
            </a:r>
            <a:r>
              <a:rPr lang="en-US" dirty="0" smtClean="0"/>
              <a:t>McGraw-Hill/Irwin) </a:t>
            </a:r>
            <a:r>
              <a:rPr lang="en-US" dirty="0" smtClean="0"/>
              <a:t>by Mark Anderson, The Design Lab at Rensselaer</a:t>
            </a:r>
            <a:endParaRPr lang="en-US" dirty="0"/>
          </a:p>
        </p:txBody>
      </p:sp>
      <p:sp>
        <p:nvSpPr>
          <p:cNvPr id="143" name="TextBox 142"/>
          <p:cNvSpPr txBox="1"/>
          <p:nvPr/>
        </p:nvSpPr>
        <p:spPr>
          <a:xfrm>
            <a:off x="11094151" y="2209800"/>
            <a:ext cx="106154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smtClean="0"/>
              <a:t>The Generic Design Process</a:t>
            </a:r>
            <a:endParaRPr lang="en-US" sz="60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7825634" y="8229600"/>
            <a:ext cx="171524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smtClean="0"/>
              <a:t>The Design Process with Multiple Subsystems</a:t>
            </a:r>
            <a:endParaRPr lang="en-US" sz="6000" b="1" dirty="0"/>
          </a:p>
        </p:txBody>
      </p:sp>
      <p:sp>
        <p:nvSpPr>
          <p:cNvPr id="145" name="Rectangle 144"/>
          <p:cNvSpPr/>
          <p:nvPr/>
        </p:nvSpPr>
        <p:spPr>
          <a:xfrm>
            <a:off x="1066800" y="1905000"/>
            <a:ext cx="30861000" cy="5943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1066800" y="7848600"/>
            <a:ext cx="30861000" cy="662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7" name="Table 146"/>
          <p:cNvGraphicFramePr>
            <a:graphicFrameLocks noGrp="1"/>
          </p:cNvGraphicFramePr>
          <p:nvPr/>
        </p:nvGraphicFramePr>
        <p:xfrm>
          <a:off x="1143000" y="16779240"/>
          <a:ext cx="30708600" cy="2551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100"/>
                <a:gridCol w="5118100"/>
                <a:gridCol w="5118100"/>
                <a:gridCol w="5118100"/>
                <a:gridCol w="5118100"/>
                <a:gridCol w="5118100"/>
              </a:tblGrid>
              <a:tr h="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dirty="0" smtClean="0"/>
                        <a:t> PHASE 0</a:t>
                      </a:r>
                      <a:r>
                        <a:rPr lang="en-US" sz="4800" dirty="0"/>
                        <a:t/>
                      </a:r>
                      <a:br>
                        <a:rPr lang="en-US" sz="4800" dirty="0"/>
                      </a:br>
                      <a:r>
                        <a:rPr lang="en-US" sz="4800" dirty="0" smtClean="0"/>
                        <a:t>PLANNING</a:t>
                      </a:r>
                    </a:p>
                  </a:txBody>
                  <a:tcPr marL="274320" marR="274320" marT="182880" marB="18288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/>
                        <a:t> PHASE 1</a:t>
                      </a:r>
                      <a:br>
                        <a:rPr lang="en-US" sz="4800" baseline="0" dirty="0" smtClean="0"/>
                      </a:br>
                      <a:r>
                        <a:rPr lang="en-US" sz="4800" baseline="0" dirty="0" smtClean="0"/>
                        <a:t>CONCEPT DEVELOPMENT</a:t>
                      </a:r>
                      <a:endParaRPr lang="en-US" sz="4800" dirty="0"/>
                    </a:p>
                  </a:txBody>
                  <a:tcPr marL="274320" marR="274320" marT="182880" marB="18288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dirty="0" smtClean="0"/>
                        <a:t> PHASE 2</a:t>
                      </a:r>
                      <a:br>
                        <a:rPr lang="en-US" sz="4800" dirty="0" smtClean="0"/>
                      </a:br>
                      <a:r>
                        <a:rPr lang="en-US" sz="4800" dirty="0" smtClean="0"/>
                        <a:t>SYSTEM LEVEL DESIGN</a:t>
                      </a:r>
                      <a:endParaRPr lang="en-US" sz="4800" dirty="0"/>
                    </a:p>
                  </a:txBody>
                  <a:tcPr marL="274320" marR="274320" marT="182880" marB="18288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dirty="0" smtClean="0"/>
                        <a:t> PHASE 3</a:t>
                      </a:r>
                      <a:br>
                        <a:rPr lang="en-US" sz="4800" dirty="0" smtClean="0"/>
                      </a:br>
                      <a:r>
                        <a:rPr lang="en-US" sz="4800" dirty="0" smtClean="0"/>
                        <a:t>DETAIL DESIGN / TEST</a:t>
                      </a:r>
                      <a:endParaRPr lang="en-US" sz="4800" dirty="0"/>
                    </a:p>
                  </a:txBody>
                  <a:tcPr marL="274320" marR="274320" marT="182880" marB="18288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dirty="0" smtClean="0"/>
                        <a:t> PHASE 4</a:t>
                      </a:r>
                      <a:br>
                        <a:rPr lang="en-US" sz="4800" dirty="0" smtClean="0"/>
                      </a:br>
                      <a:r>
                        <a:rPr lang="en-US" sz="4800" dirty="0" smtClean="0"/>
                        <a:t>INTEGRATE &amp; TEST</a:t>
                      </a:r>
                      <a:endParaRPr lang="en-US" sz="4800" dirty="0"/>
                    </a:p>
                  </a:txBody>
                  <a:tcPr marL="274320" marR="274320" marT="182880" marB="182880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4800" dirty="0" smtClean="0"/>
                        <a:t> PHASE 5</a:t>
                      </a:r>
                      <a:br>
                        <a:rPr lang="en-US" sz="4800" dirty="0" smtClean="0"/>
                      </a:br>
                      <a:r>
                        <a:rPr lang="en-US" sz="4800" dirty="0" smtClean="0"/>
                        <a:t>PRODUCTION RAMP-UP</a:t>
                      </a:r>
                      <a:endParaRPr lang="en-US" sz="4800" dirty="0"/>
                    </a:p>
                  </a:txBody>
                  <a:tcPr marL="274320" marR="274320" marT="182880" marB="182880"/>
                </a:tc>
              </a:tr>
              <a:tr h="0">
                <a:tc>
                  <a:txBody>
                    <a:bodyPr/>
                    <a:lstStyle/>
                    <a:p>
                      <a:pPr marL="746125" indent="-74612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Define</a:t>
                      </a: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 customer base / market segments</a:t>
                      </a:r>
                    </a:p>
                    <a:p>
                      <a:pPr marL="746125" indent="-74612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Create team mission statement</a:t>
                      </a:r>
                    </a:p>
                    <a:p>
                      <a:pPr marL="746125" indent="-74612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Define project timeline</a:t>
                      </a:r>
                    </a:p>
                    <a:p>
                      <a:pPr marL="746125" indent="-74612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Consider platform and architecture</a:t>
                      </a:r>
                    </a:p>
                    <a:p>
                      <a:pPr marL="746125" indent="-74612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Identify constraints</a:t>
                      </a:r>
                      <a:endParaRPr lang="en-US" sz="4800" dirty="0">
                        <a:ln>
                          <a:noFill/>
                        </a:ln>
                      </a:endParaRPr>
                    </a:p>
                  </a:txBody>
                  <a:tcPr marL="274320" marR="274320" marT="457200" marB="731520"/>
                </a:tc>
                <a:tc>
                  <a:txBody>
                    <a:bodyPr/>
                    <a:lstStyle/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Collect customer needs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Identify competitive products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Investigate</a:t>
                      </a: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 feasibility of concepts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Build &amp; test experimental prototypes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Estimate manufacturing cost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Assess manufacturing / fabrication feasibility</a:t>
                      </a:r>
                    </a:p>
                    <a:p>
                      <a:pPr marL="625475" indent="-625475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Perform patent searches</a:t>
                      </a:r>
                      <a:endParaRPr lang="en-US" sz="4800" dirty="0">
                        <a:ln>
                          <a:noFill/>
                        </a:ln>
                      </a:endParaRPr>
                    </a:p>
                  </a:txBody>
                  <a:tcPr marL="274320" marR="274320" marT="457200" marB="731520"/>
                </a:tc>
                <a:tc>
                  <a:txBody>
                    <a:bodyPr/>
                    <a:lstStyle/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Generate alternate</a:t>
                      </a: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 concepts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Define major systems and subsystems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Define subsystem interfaces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Identify material sources / suppliers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Perform make vs. buy analysis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endParaRPr lang="en-US" sz="4800" dirty="0">
                        <a:ln>
                          <a:noFill/>
                        </a:ln>
                      </a:endParaRPr>
                    </a:p>
                  </a:txBody>
                  <a:tcPr marL="274320" marR="274320" marT="457200" marB="731520"/>
                </a:tc>
                <a:tc>
                  <a:txBody>
                    <a:bodyPr/>
                    <a:lstStyle/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Separately Design / Build / Test each subsystem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Select / acquire materials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Define part geometry</a:t>
                      </a:r>
                    </a:p>
                    <a:p>
                      <a:pPr marL="698500" marR="0" indent="-698500" algn="l" defTabSz="4389120" rtl="0" eaLnBrk="1" fontAlgn="auto" latinLnBrk="0" hangingPunct="1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Assign tolerances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Define circuitry / component layout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Design / implement software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Define / execute test plans</a:t>
                      </a:r>
                      <a:endParaRPr lang="en-US" sz="4800" dirty="0">
                        <a:ln>
                          <a:noFill/>
                        </a:ln>
                      </a:endParaRPr>
                    </a:p>
                  </a:txBody>
                  <a:tcPr marL="274320" marR="274320" marT="457200" marB="731520"/>
                </a:tc>
                <a:tc>
                  <a:txBody>
                    <a:bodyPr/>
                    <a:lstStyle/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Facilitate field testing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Perform reliability testing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Performance testing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Implement design changes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Refine fabrication and assembly</a:t>
                      </a:r>
                      <a:endParaRPr lang="en-US" sz="4800" dirty="0">
                        <a:ln>
                          <a:noFill/>
                        </a:ln>
                      </a:endParaRP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Refine Quality Assurance plan</a:t>
                      </a:r>
                      <a:endParaRPr lang="en-US" sz="4800" dirty="0" smtClean="0">
                        <a:ln>
                          <a:noFill/>
                        </a:ln>
                      </a:endParaRPr>
                    </a:p>
                  </a:txBody>
                  <a:tcPr marL="274320" marR="274320" marT="457200" marB="731520"/>
                </a:tc>
                <a:tc>
                  <a:txBody>
                    <a:bodyPr/>
                    <a:lstStyle/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dirty="0" smtClean="0">
                          <a:ln>
                            <a:noFill/>
                          </a:ln>
                        </a:rPr>
                        <a:t>Field test prototype(s)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Evaluate prototypes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Evaluate early production prototypes</a:t>
                      </a: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Begin operation of entire production system</a:t>
                      </a:r>
                      <a:endParaRPr lang="en-US" sz="4800" baseline="0" dirty="0">
                        <a:ln>
                          <a:noFill/>
                        </a:ln>
                      </a:endParaRPr>
                    </a:p>
                    <a:p>
                      <a:pPr marL="698500" indent="-698500">
                        <a:lnSpc>
                          <a:spcPct val="100000"/>
                        </a:lnSpc>
                        <a:spcBef>
                          <a:spcPts val="4200"/>
                        </a:spcBef>
                        <a:spcAft>
                          <a:spcPts val="4200"/>
                        </a:spcAft>
                        <a:buFont typeface="Wingdings" pitchFamily="2" charset="2"/>
                        <a:buChar char="v"/>
                      </a:pPr>
                      <a:r>
                        <a:rPr lang="en-US" sz="4800" baseline="0" dirty="0" smtClean="0">
                          <a:ln>
                            <a:noFill/>
                          </a:ln>
                        </a:rPr>
                        <a:t>Note that this phase is typically not reached during student projects</a:t>
                      </a:r>
                    </a:p>
                  </a:txBody>
                  <a:tcPr marL="274320" marR="274320" marT="457200" marB="731520"/>
                </a:tc>
              </a:tr>
            </a:tbl>
          </a:graphicData>
        </a:graphic>
      </p:graphicFrame>
      <p:sp>
        <p:nvSpPr>
          <p:cNvPr id="91" name="TextBox 90"/>
          <p:cNvSpPr txBox="1"/>
          <p:nvPr/>
        </p:nvSpPr>
        <p:spPr>
          <a:xfrm>
            <a:off x="1143000" y="15087600"/>
            <a:ext cx="30632400" cy="18466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tIns="457200" bIns="457200" rtlCol="0">
            <a:spAutoFit/>
          </a:bodyPr>
          <a:lstStyle/>
          <a:p>
            <a:pPr algn="ctr"/>
            <a:r>
              <a:rPr lang="en-US" sz="6000" b="1" dirty="0" smtClean="0"/>
              <a:t>Key Activities During the Design Process</a:t>
            </a:r>
            <a:endParaRPr lang="en-US" sz="6000" b="1" dirty="0"/>
          </a:p>
        </p:txBody>
      </p:sp>
      <p:sp>
        <p:nvSpPr>
          <p:cNvPr id="99" name="Right Brace 98"/>
          <p:cNvSpPr/>
          <p:nvPr/>
        </p:nvSpPr>
        <p:spPr>
          <a:xfrm rot="16200000">
            <a:off x="5410200" y="4953000"/>
            <a:ext cx="762000" cy="21336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ight Brace 102"/>
          <p:cNvSpPr/>
          <p:nvPr/>
        </p:nvSpPr>
        <p:spPr>
          <a:xfrm rot="16200000">
            <a:off x="10668000" y="4953001"/>
            <a:ext cx="762000" cy="21336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Brace 104"/>
          <p:cNvSpPr/>
          <p:nvPr/>
        </p:nvSpPr>
        <p:spPr>
          <a:xfrm rot="16200000">
            <a:off x="16078200" y="4343401"/>
            <a:ext cx="762000" cy="33528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ight Brace 114"/>
          <p:cNvSpPr/>
          <p:nvPr/>
        </p:nvSpPr>
        <p:spPr>
          <a:xfrm rot="16200000">
            <a:off x="20916900" y="4152900"/>
            <a:ext cx="762000" cy="37338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ight Brace 115"/>
          <p:cNvSpPr/>
          <p:nvPr/>
        </p:nvSpPr>
        <p:spPr>
          <a:xfrm rot="16200000">
            <a:off x="26670000" y="4495800"/>
            <a:ext cx="762000" cy="30480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ight Brace 116"/>
          <p:cNvSpPr/>
          <p:nvPr/>
        </p:nvSpPr>
        <p:spPr>
          <a:xfrm rot="16200000">
            <a:off x="5410200" y="11887199"/>
            <a:ext cx="762000" cy="21336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ight Brace 117"/>
          <p:cNvSpPr/>
          <p:nvPr/>
        </p:nvSpPr>
        <p:spPr>
          <a:xfrm rot="16200000">
            <a:off x="10668000" y="11887200"/>
            <a:ext cx="762000" cy="21336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ight Brace 118"/>
          <p:cNvSpPr/>
          <p:nvPr/>
        </p:nvSpPr>
        <p:spPr>
          <a:xfrm rot="16200000">
            <a:off x="16078200" y="11277600"/>
            <a:ext cx="762000" cy="33528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Brace 120"/>
          <p:cNvSpPr/>
          <p:nvPr/>
        </p:nvSpPr>
        <p:spPr>
          <a:xfrm rot="16200000">
            <a:off x="26670000" y="11429999"/>
            <a:ext cx="762000" cy="3048000"/>
          </a:xfrm>
          <a:prstGeom prst="rightBrace">
            <a:avLst>
              <a:gd name="adj1" fmla="val 8333"/>
              <a:gd name="adj2" fmla="val 494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256</Words>
  <Application>Microsoft Office PowerPoint</Application>
  <PresentationFormat>Custom</PresentationFormat>
  <Paragraphs>84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Anderson</dc:creator>
  <cp:lastModifiedBy>Mark Anderson</cp:lastModifiedBy>
  <cp:revision>28</cp:revision>
  <dcterms:created xsi:type="dcterms:W3CDTF">2007-12-20T19:28:06Z</dcterms:created>
  <dcterms:modified xsi:type="dcterms:W3CDTF">2010-02-11T15:05:49Z</dcterms:modified>
</cp:coreProperties>
</file>